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77" r:id="rId9"/>
    <p:sldId id="278" r:id="rId10"/>
    <p:sldId id="273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CE5B1-8AF6-46A4-8D15-AC4500A415CC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EDBA9-A9E6-4425-BB55-4AAEA409E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9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2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0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59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3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09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6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3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07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22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0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8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7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3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BA9-A9E6-4425-BB55-4AAEA409E1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2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F941FD-7010-49A0-9951-2570161566B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B6BFB5-04D2-41B5-8424-BE656CD7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mILK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FOOD COMMODITIES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Effects of heat on milk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625989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Protein coagulates forming a skin.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Bacteria are destroyed.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Some B vitamins lost.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Flavour changes slightly as lactose caramelises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boiled m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357298"/>
            <a:ext cx="1816220" cy="1428760"/>
          </a:xfrm>
          <a:prstGeom prst="rect">
            <a:avLst/>
          </a:prstGeom>
        </p:spPr>
      </p:pic>
      <p:pic>
        <p:nvPicPr>
          <p:cNvPr id="5" name="Picture 4" descr="bacteria.jpg"/>
          <p:cNvPicPr>
            <a:picLocks noChangeAspect="1"/>
          </p:cNvPicPr>
          <p:nvPr/>
        </p:nvPicPr>
        <p:blipFill>
          <a:blip r:embed="rId4"/>
          <a:srcRect l="31902" t="32593" r="32443" b="30903"/>
          <a:stretch>
            <a:fillRect/>
          </a:stretch>
        </p:blipFill>
        <p:spPr>
          <a:xfrm>
            <a:off x="5143504" y="2285992"/>
            <a:ext cx="1357322" cy="1500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Processing of milk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Milk is processed to improve flavour</a:t>
            </a:r>
          </a:p>
          <a:p>
            <a:r>
              <a:rPr lang="en-GB" dirty="0" smtClean="0">
                <a:latin typeface="Comic Sans MS" pitchFamily="66" charset="0"/>
              </a:rPr>
              <a:t>Kill bacteria</a:t>
            </a:r>
          </a:p>
          <a:p>
            <a:r>
              <a:rPr lang="en-GB" dirty="0" smtClean="0">
                <a:latin typeface="Comic Sans MS" pitchFamily="66" charset="0"/>
              </a:rPr>
              <a:t>Increase shelf life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i="1" dirty="0" smtClean="0">
                <a:solidFill>
                  <a:srgbClr val="00B050"/>
                </a:solidFill>
                <a:latin typeface="Comic Sans MS" pitchFamily="66" charset="0"/>
              </a:rPr>
              <a:t>Methods include:</a:t>
            </a:r>
          </a:p>
          <a:p>
            <a:pPr algn="ctr">
              <a:buNone/>
            </a:pPr>
            <a:endParaRPr lang="en-US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Homogenisation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643998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47671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Process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Effects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88073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Milk is heated  to  60</a:t>
                      </a:r>
                      <a:r>
                        <a:rPr lang="en-GB" sz="2000" baseline="30000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C 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Then forced under pressure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 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through tiny holes.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breaks up fat globules into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 fat droplets. 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 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Smaller fat droplets are more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  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evenly distributed through milk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Fat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does not rise to top of milk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Milk is creamier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, more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flavour</a:t>
                      </a:r>
                      <a:endParaRPr lang="en-GB" sz="2000" baseline="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omogeniz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786190"/>
            <a:ext cx="3810027" cy="2857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Pasteurisation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929718" cy="265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2725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</a:rPr>
                        <a:t>Process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</a:rPr>
                        <a:t>Effects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00164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 Milk is heated to 72</a:t>
                      </a:r>
                      <a:r>
                        <a:rPr lang="en-GB" sz="2400" baseline="30000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C for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400" baseline="0" dirty="0" smtClean="0">
                          <a:latin typeface="Comic Sans MS" pitchFamily="66" charset="0"/>
                        </a:rPr>
                        <a:t>    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15 seconds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Then cooled rapidly to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    below 10</a:t>
                      </a:r>
                      <a:r>
                        <a:rPr lang="en-GB" sz="2400" baseline="30000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C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Bacteria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are destroyed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Bacteria that sour milk are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 destroyed milk stays fresh for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 longer.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No change in texture  or flavour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Loss of </a:t>
                      </a:r>
                      <a:r>
                        <a:rPr lang="en-GB" sz="2000" baseline="0" dirty="0" err="1" smtClean="0">
                          <a:latin typeface="Comic Sans MS" pitchFamily="66" charset="0"/>
                        </a:rPr>
                        <a:t>Vit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C and thiamine</a:t>
                      </a:r>
                    </a:p>
                    <a:p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asteuriz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3810027" cy="2857520"/>
          </a:xfrm>
          <a:prstGeom prst="rect">
            <a:avLst/>
          </a:prstGeom>
        </p:spPr>
      </p:pic>
      <p:pic>
        <p:nvPicPr>
          <p:cNvPr id="7" name="Picture 6" descr="pasteurization of mi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29066"/>
            <a:ext cx="4071966" cy="2762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Sterilisation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15436" cy="352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44286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Process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Effects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91472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800" dirty="0" smtClean="0">
                          <a:latin typeface="Comic Sans MS" pitchFamily="66" charset="0"/>
                        </a:rPr>
                        <a:t>Milk is homogenised</a:t>
                      </a:r>
                      <a:r>
                        <a:rPr lang="en-GB" sz="2800" baseline="0" dirty="0" smtClean="0">
                          <a:latin typeface="Comic Sans MS" pitchFamily="66" charset="0"/>
                        </a:rPr>
                        <a:t>,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   sealed into bottles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Then heated to 110</a:t>
                      </a:r>
                      <a:r>
                        <a:rPr lang="en-GB" sz="2800" baseline="30000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n-GB" sz="2800" baseline="0" dirty="0" smtClean="0">
                          <a:latin typeface="Comic Sans MS" pitchFamily="66" charset="0"/>
                        </a:rPr>
                        <a:t>C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   for 30 minutes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Then cooled</a:t>
                      </a:r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800" dirty="0" smtClean="0">
                          <a:latin typeface="Comic Sans MS" pitchFamily="66" charset="0"/>
                        </a:rPr>
                        <a:t>If</a:t>
                      </a:r>
                      <a:r>
                        <a:rPr lang="en-GB" sz="2800" baseline="0" dirty="0" smtClean="0">
                          <a:latin typeface="Comic Sans MS" pitchFamily="66" charset="0"/>
                        </a:rPr>
                        <a:t> unopened milk will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   stay good for weeks.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All micro-organisms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   are destroyed.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Flavour changes.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Loss of </a:t>
                      </a:r>
                      <a:r>
                        <a:rPr lang="en-GB" sz="2800" baseline="0" dirty="0" err="1" smtClean="0">
                          <a:latin typeface="Comic Sans MS" pitchFamily="66" charset="0"/>
                        </a:rPr>
                        <a:t>Vit</a:t>
                      </a:r>
                      <a:r>
                        <a:rPr lang="en-GB" sz="2800" baseline="0" dirty="0" smtClean="0">
                          <a:latin typeface="Comic Sans MS" pitchFamily="66" charset="0"/>
                        </a:rPr>
                        <a:t> C and B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800" baseline="0" dirty="0" smtClean="0">
                          <a:latin typeface="Comic Sans MS" pitchFamily="66" charset="0"/>
                        </a:rPr>
                        <a:t>   group vitamins.</a:t>
                      </a:r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Ultra - Heat Treated </a:t>
            </a:r>
            <a:r>
              <a:rPr lang="en-GB" dirty="0" smtClean="0"/>
              <a:t>(UHT)</a:t>
            </a:r>
            <a:br>
              <a:rPr lang="en-GB" dirty="0" smtClean="0"/>
            </a:br>
            <a:r>
              <a:rPr lang="en-GB" dirty="0" smtClean="0"/>
              <a:t>Sterilisation </a:t>
            </a:r>
            <a:r>
              <a:rPr lang="en-GB" dirty="0" smtClean="0">
                <a:solidFill>
                  <a:srgbClr val="FF0000"/>
                </a:solidFill>
              </a:rPr>
              <a:t>(long-life milk)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86874" cy="254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560883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omic Sans MS" pitchFamily="66" charset="0"/>
                        </a:rPr>
                        <a:t>Process</a:t>
                      </a:r>
                      <a:endParaRPr lang="en-US" sz="2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omic Sans MS" pitchFamily="66" charset="0"/>
                        </a:rPr>
                        <a:t>Effects</a:t>
                      </a:r>
                      <a:endParaRPr lang="en-US" sz="2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822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200" dirty="0" smtClean="0">
                          <a:latin typeface="Comic Sans MS" pitchFamily="66" charset="0"/>
                        </a:rPr>
                        <a:t>Milk is heated</a:t>
                      </a:r>
                      <a:r>
                        <a:rPr lang="en-GB" sz="2200" baseline="0" dirty="0" smtClean="0">
                          <a:latin typeface="Comic Sans MS" pitchFamily="66" charset="0"/>
                        </a:rPr>
                        <a:t> to 132</a:t>
                      </a:r>
                      <a:r>
                        <a:rPr lang="en-GB" sz="2200" baseline="30000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n-GB" sz="2200" baseline="0" dirty="0" smtClean="0">
                          <a:latin typeface="Comic Sans MS" pitchFamily="66" charset="0"/>
                        </a:rPr>
                        <a:t>C for 1-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200" baseline="0" dirty="0" smtClean="0">
                          <a:latin typeface="Comic Sans MS" pitchFamily="66" charset="0"/>
                        </a:rPr>
                        <a:t>   3 seconds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200" baseline="0" dirty="0" smtClean="0">
                          <a:latin typeface="Comic Sans MS" pitchFamily="66" charset="0"/>
                        </a:rPr>
                        <a:t>Then cooled to 10</a:t>
                      </a:r>
                      <a:r>
                        <a:rPr lang="en-GB" sz="2200" baseline="30000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n-GB" sz="2200" baseline="0" dirty="0" smtClean="0">
                          <a:latin typeface="Comic Sans MS" pitchFamily="66" charset="0"/>
                        </a:rPr>
                        <a:t>C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200" baseline="0" dirty="0" smtClean="0">
                          <a:latin typeface="Comic Sans MS" pitchFamily="66" charset="0"/>
                        </a:rPr>
                        <a:t>Packaged in sterile containers</a:t>
                      </a:r>
                      <a:endParaRPr lang="en-US" sz="2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200" dirty="0" smtClean="0">
                          <a:latin typeface="Comic Sans MS" pitchFamily="66" charset="0"/>
                        </a:rPr>
                        <a:t>Slight change in flavour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200" dirty="0" smtClean="0">
                          <a:latin typeface="Comic Sans MS" pitchFamily="66" charset="0"/>
                        </a:rPr>
                        <a:t>Loss of Vitamin C and</a:t>
                      </a:r>
                      <a:r>
                        <a:rPr lang="en-GB" sz="2200" baseline="0" dirty="0" smtClean="0">
                          <a:latin typeface="Comic Sans MS" pitchFamily="66" charset="0"/>
                        </a:rPr>
                        <a:t> B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200" baseline="0" dirty="0" smtClean="0">
                          <a:latin typeface="Comic Sans MS" pitchFamily="66" charset="0"/>
                        </a:rPr>
                        <a:t>All bacteria destroyed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200" baseline="0" dirty="0" smtClean="0">
                          <a:latin typeface="Comic Sans MS" pitchFamily="66" charset="0"/>
                        </a:rPr>
                        <a:t>Milk keeps for months if 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200" baseline="0" dirty="0" smtClean="0">
                          <a:latin typeface="Comic Sans MS" pitchFamily="66" charset="0"/>
                        </a:rPr>
                        <a:t>   unopened</a:t>
                      </a:r>
                      <a:endParaRPr lang="en-US" sz="2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viva long life m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239666"/>
            <a:ext cx="1643074" cy="2381267"/>
          </a:xfrm>
          <a:prstGeom prst="rect">
            <a:avLst/>
          </a:prstGeom>
        </p:spPr>
      </p:pic>
      <p:pic>
        <p:nvPicPr>
          <p:cNvPr id="6" name="Picture 5" descr="Range_of_milk u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739" y="4500570"/>
            <a:ext cx="2428248" cy="21955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Evaporated milk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786874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5084"/>
                <a:gridCol w="4231790"/>
              </a:tblGrid>
              <a:tr h="46162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Effects</a:t>
                      </a:r>
                      <a:endParaRPr lang="en-US" dirty="0"/>
                    </a:p>
                  </a:txBody>
                  <a:tcPr/>
                </a:tc>
              </a:tr>
              <a:tr h="189582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Milk is pasteurised 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and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e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vaporated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 to half its size.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Then homogenised.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Milk is sealed into cans and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 sterilised at 115</a:t>
                      </a:r>
                      <a:r>
                        <a:rPr lang="en-GB" sz="2000" baseline="30000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C for 20 minutes.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Vitamin C and B group vitamins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   lost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Flavour changes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Bacteria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destroyed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Very long shelf life if unopened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evapourated m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643314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Condensed milk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j-lt"/>
                        </a:rPr>
                        <a:t>Process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j-lt"/>
                        </a:rPr>
                        <a:t>Effects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19612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Milk is pasteurised  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15% sugar is added.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Same as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for Evaporated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400" baseline="0" dirty="0" smtClean="0">
                          <a:latin typeface="Comic Sans MS" pitchFamily="66" charset="0"/>
                        </a:rPr>
                        <a:t>   milk.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Increase in Carbohydrate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   (sugar).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Same as Evaporated milk.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ondensed m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214818"/>
            <a:ext cx="1920864" cy="2479154"/>
          </a:xfrm>
          <a:prstGeom prst="rect">
            <a:avLst/>
          </a:prstGeom>
        </p:spPr>
      </p:pic>
      <p:pic>
        <p:nvPicPr>
          <p:cNvPr id="6" name="Picture 5" descr="sweet mi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857628"/>
            <a:ext cx="2786070" cy="2786070"/>
          </a:xfrm>
          <a:prstGeom prst="rect">
            <a:avLst/>
          </a:prstGeom>
        </p:spPr>
      </p:pic>
      <p:pic>
        <p:nvPicPr>
          <p:cNvPr id="8" name="Picture 7" descr="sug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500570"/>
            <a:ext cx="2762269" cy="2071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Dried/dehydrated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u="sng" dirty="0" smtClean="0">
                <a:solidFill>
                  <a:srgbClr val="FF0000"/>
                </a:solidFill>
                <a:latin typeface="Comic Sans MS" pitchFamily="66" charset="0"/>
              </a:rPr>
              <a:t>Process</a:t>
            </a:r>
          </a:p>
          <a:p>
            <a:r>
              <a:rPr lang="en-GB" dirty="0" smtClean="0">
                <a:latin typeface="Comic Sans MS" pitchFamily="66" charset="0"/>
              </a:rPr>
              <a:t>Milk is homogenised</a:t>
            </a:r>
          </a:p>
          <a:p>
            <a:r>
              <a:rPr lang="en-GB" dirty="0" smtClean="0">
                <a:latin typeface="Comic Sans MS" pitchFamily="66" charset="0"/>
              </a:rPr>
              <a:t>Then pasteurised</a:t>
            </a:r>
          </a:p>
          <a:p>
            <a:r>
              <a:rPr lang="en-GB" dirty="0" smtClean="0">
                <a:latin typeface="Comic Sans MS" pitchFamily="66" charset="0"/>
              </a:rPr>
              <a:t>Evaporated</a:t>
            </a:r>
            <a:r>
              <a:rPr lang="en-US" dirty="0" smtClean="0">
                <a:latin typeface="Comic Sans MS" pitchFamily="66" charset="0"/>
              </a:rPr>
              <a:t> to 60% of its original volume</a:t>
            </a:r>
          </a:p>
          <a:p>
            <a:r>
              <a:rPr lang="en-GB" dirty="0" smtClean="0">
                <a:latin typeface="Comic Sans MS" pitchFamily="66" charset="0"/>
              </a:rPr>
              <a:t>It is dried by either: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i="1" dirty="0" smtClean="0">
                <a:latin typeface="Comic Sans MS" pitchFamily="66" charset="0"/>
              </a:rPr>
              <a:t>Roller drying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i="1" dirty="0" smtClean="0">
                <a:latin typeface="Comic Sans MS" pitchFamily="66" charset="0"/>
              </a:rPr>
              <a:t>Spray drying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Roller drying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4399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218"/>
                <a:gridCol w="42337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Process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Effects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60402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Milk poured over heated  revolving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rollers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As it dries it is scraped off.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Uneven powder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Loss of vitamin B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Bacteria destroyed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Flavour changed (burnt flavour)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roller dr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177590"/>
            <a:ext cx="3857652" cy="35927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 of whole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Comic Sans MS" pitchFamily="66" charset="0"/>
              </a:rPr>
              <a:t>Protein = 3.5%</a:t>
            </a:r>
            <a:endParaRPr lang="en-US" dirty="0" smtClean="0">
              <a:latin typeface="Comic Sans MS" pitchFamily="66" charset="0"/>
            </a:endParaRPr>
          </a:p>
          <a:p>
            <a:r>
              <a:rPr lang="en-IE" dirty="0" smtClean="0">
                <a:latin typeface="Comic Sans MS" pitchFamily="66" charset="0"/>
              </a:rPr>
              <a:t>Fat = 4%</a:t>
            </a:r>
            <a:endParaRPr lang="en-US" dirty="0" smtClean="0">
              <a:latin typeface="Comic Sans MS" pitchFamily="66" charset="0"/>
            </a:endParaRPr>
          </a:p>
          <a:p>
            <a:r>
              <a:rPr lang="en-IE" dirty="0" smtClean="0">
                <a:latin typeface="Comic Sans MS" pitchFamily="66" charset="0"/>
              </a:rPr>
              <a:t>Carbohydrates = 4.5%</a:t>
            </a:r>
            <a:endParaRPr lang="en-US" dirty="0" smtClean="0">
              <a:latin typeface="Comic Sans MS" pitchFamily="66" charset="0"/>
            </a:endParaRPr>
          </a:p>
          <a:p>
            <a:r>
              <a:rPr lang="en-IE" dirty="0" smtClean="0">
                <a:latin typeface="Comic Sans MS" pitchFamily="66" charset="0"/>
              </a:rPr>
              <a:t>Vitamins = A,B,D</a:t>
            </a:r>
            <a:endParaRPr lang="en-US" dirty="0" smtClean="0">
              <a:latin typeface="Comic Sans MS" pitchFamily="66" charset="0"/>
            </a:endParaRPr>
          </a:p>
          <a:p>
            <a:r>
              <a:rPr lang="en-IE" dirty="0" smtClean="0">
                <a:latin typeface="Comic Sans MS" pitchFamily="66" charset="0"/>
              </a:rPr>
              <a:t>Minerals = 0.7%</a:t>
            </a:r>
            <a:endParaRPr lang="en-US" dirty="0" smtClean="0">
              <a:latin typeface="Comic Sans MS" pitchFamily="66" charset="0"/>
            </a:endParaRPr>
          </a:p>
          <a:p>
            <a:r>
              <a:rPr lang="en-IE" dirty="0" smtClean="0">
                <a:latin typeface="Comic Sans MS" pitchFamily="66" charset="0"/>
              </a:rPr>
              <a:t>Water = 87%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 descr="cows nd m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71612"/>
            <a:ext cx="3929090" cy="3929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Spray drying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+mj-lt"/>
                        </a:rPr>
                        <a:t>Process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+mj-lt"/>
                        </a:rPr>
                        <a:t>Effects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191517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Milk is sprayed into hot air  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  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chamber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Droplets dry to a fine powder as   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  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they fall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Dried milk is cooled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Packed into airtight containers 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Good quality powder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Bacteria destroyed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Better flavour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than roller dried 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2000" baseline="0" dirty="0" smtClean="0">
                          <a:latin typeface="Comic Sans MS" pitchFamily="66" charset="0"/>
                        </a:rPr>
                        <a:t>  milk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baseline="0" dirty="0" smtClean="0">
                          <a:latin typeface="Comic Sans MS" pitchFamily="66" charset="0"/>
                        </a:rPr>
                        <a:t>Rehydrates easily in cold water</a:t>
                      </a:r>
                      <a:endParaRPr lang="en-GB" sz="200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pray dr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571875"/>
            <a:ext cx="3500462" cy="32727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Storing milk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5500726" cy="521497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itchFamily="66" charset="0"/>
                <a:cs typeface="Times New Roman" pitchFamily="18" charset="0"/>
              </a:rPr>
              <a:t>Check best before date.</a:t>
            </a:r>
          </a:p>
          <a:p>
            <a:r>
              <a:rPr lang="en-GB" dirty="0" smtClean="0">
                <a:latin typeface="Comic Sans MS" pitchFamily="66" charset="0"/>
                <a:cs typeface="Times New Roman" pitchFamily="18" charset="0"/>
              </a:rPr>
              <a:t>Store in refrigerator below 5</a:t>
            </a:r>
            <a:r>
              <a:rPr lang="en-GB" baseline="30000" dirty="0" smtClean="0"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GB" dirty="0" smtClean="0">
                <a:latin typeface="Comic Sans MS" pitchFamily="66" charset="0"/>
                <a:cs typeface="Times New Roman" pitchFamily="18" charset="0"/>
              </a:rPr>
              <a:t>C. This slows down growth of lactic acid bacteria, which cause milk to sour.</a:t>
            </a:r>
          </a:p>
          <a:p>
            <a:r>
              <a:rPr lang="en-GB" dirty="0" smtClean="0">
                <a:latin typeface="Comic Sans MS" pitchFamily="66" charset="0"/>
                <a:cs typeface="Times New Roman" pitchFamily="18" charset="0"/>
              </a:rPr>
              <a:t>Keep milk covered.</a:t>
            </a:r>
          </a:p>
          <a:p>
            <a:r>
              <a:rPr lang="en-GB" dirty="0" smtClean="0">
                <a:latin typeface="Comic Sans MS" pitchFamily="66" charset="0"/>
                <a:cs typeface="Times New Roman" pitchFamily="18" charset="0"/>
              </a:rPr>
              <a:t>Keep away from strong smelling foods. </a:t>
            </a:r>
          </a:p>
          <a:p>
            <a:r>
              <a:rPr lang="en-GB" dirty="0" smtClean="0">
                <a:latin typeface="Comic Sans MS" pitchFamily="66" charset="0"/>
                <a:cs typeface="Times New Roman" pitchFamily="18" charset="0"/>
              </a:rPr>
              <a:t>Fresh milk keeps for 3-4 days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r>
              <a:rPr lang="en-GB" dirty="0" smtClean="0">
                <a:latin typeface="Comic Sans MS" pitchFamily="66" charset="0"/>
                <a:cs typeface="Times New Roman" pitchFamily="18" charset="0"/>
              </a:rPr>
              <a:t>UHT milk keeps for months unopened.</a:t>
            </a:r>
          </a:p>
        </p:txBody>
      </p:sp>
      <p:pic>
        <p:nvPicPr>
          <p:cNvPr id="5" name="Content Placeholder 4" descr="Storing milk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1428736"/>
            <a:ext cx="3000396" cy="40005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8749636" cy="5214974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IE" dirty="0" smtClean="0"/>
              <a:t>Give </a:t>
            </a:r>
            <a:r>
              <a:rPr lang="en-IE" dirty="0"/>
              <a:t>a detailed account of the nutritive value of whole milk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IE" dirty="0"/>
              <a:t>Name </a:t>
            </a:r>
            <a:r>
              <a:rPr lang="en-IE" b="1" u="sng" dirty="0"/>
              <a:t>three</a:t>
            </a:r>
            <a:r>
              <a:rPr lang="en-IE" dirty="0"/>
              <a:t> proteins found in milk?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IE" dirty="0"/>
              <a:t>Explain the dietetic value of milk?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IE" dirty="0"/>
              <a:t>Why is skimmed milk not suitable for children?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IE" dirty="0"/>
              <a:t>Enumerate </a:t>
            </a:r>
            <a:r>
              <a:rPr lang="en-IE" b="1" u="sng" dirty="0"/>
              <a:t>five</a:t>
            </a:r>
            <a:r>
              <a:rPr lang="en-IE" dirty="0"/>
              <a:t> types of milk currently available and suggest a use for each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IE" dirty="0"/>
              <a:t>Milk is a perishable food; explain what this means? Explain how milk spoils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IE" dirty="0"/>
              <a:t>What is homogenisation and why is this process carried out</a:t>
            </a:r>
            <a:r>
              <a:rPr lang="en-IE" dirty="0" smtClean="0"/>
              <a:t>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4214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8749636" cy="521497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 startAt="8"/>
            </a:pPr>
            <a:r>
              <a:rPr lang="en-IE" dirty="0"/>
              <a:t>Why is milk heat-treated? </a:t>
            </a:r>
            <a:r>
              <a:rPr lang="en-IE" dirty="0" smtClean="0"/>
              <a:t>Outline </a:t>
            </a:r>
            <a:r>
              <a:rPr lang="en-IE" b="1" u="sng" dirty="0"/>
              <a:t>four</a:t>
            </a:r>
            <a:r>
              <a:rPr lang="en-IE" dirty="0"/>
              <a:t> treatments carried out on milk &amp; explain the </a:t>
            </a:r>
            <a:r>
              <a:rPr lang="en-IE" b="1" dirty="0"/>
              <a:t>effects</a:t>
            </a:r>
            <a:r>
              <a:rPr lang="en-IE" dirty="0"/>
              <a:t> of such treatments on the nutritive value </a:t>
            </a:r>
            <a:r>
              <a:rPr lang="en-IE" dirty="0" smtClean="0"/>
              <a:t>(method/temperature/time/effect</a:t>
            </a:r>
            <a:r>
              <a:rPr lang="en-IE" dirty="0"/>
              <a:t>)</a:t>
            </a:r>
          </a:p>
          <a:p>
            <a:pPr marL="514350" lvl="0" indent="-514350">
              <a:buFont typeface="+mj-lt"/>
              <a:buAutoNum type="arabicParenR" startAt="8"/>
            </a:pPr>
            <a:r>
              <a:rPr lang="en-IE" dirty="0"/>
              <a:t>What are the effects of cooking on milk?</a:t>
            </a:r>
          </a:p>
          <a:p>
            <a:pPr marL="514350" lvl="0" indent="-514350">
              <a:buFont typeface="+mj-lt"/>
              <a:buAutoNum type="arabicParenR" startAt="8"/>
            </a:pPr>
            <a:r>
              <a:rPr lang="en-IE" dirty="0"/>
              <a:t>Briefly explain </a:t>
            </a:r>
            <a:r>
              <a:rPr lang="en-IE" b="1" u="sng" dirty="0"/>
              <a:t>two</a:t>
            </a:r>
            <a:r>
              <a:rPr lang="en-IE" dirty="0"/>
              <a:t> methods of drying milk and list the effects of drying on the nutritive value</a:t>
            </a:r>
          </a:p>
          <a:p>
            <a:pPr marL="514350" lvl="0" indent="-514350">
              <a:buFont typeface="+mj-lt"/>
              <a:buAutoNum type="arabicParenR" startAt="8"/>
            </a:pPr>
            <a:r>
              <a:rPr lang="en-IE" dirty="0"/>
              <a:t>List </a:t>
            </a:r>
            <a:r>
              <a:rPr lang="en-IE" b="1" u="sng" dirty="0"/>
              <a:t>four</a:t>
            </a:r>
            <a:r>
              <a:rPr lang="en-IE" dirty="0"/>
              <a:t> points to consider when storing fresh </a:t>
            </a:r>
            <a:r>
              <a:rPr lang="en-IE" dirty="0" smtClean="0"/>
              <a:t>milk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01544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8749636" cy="521497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 startAt="12"/>
            </a:pPr>
            <a:r>
              <a:rPr lang="en-IE" dirty="0"/>
              <a:t>Outline the measures taken by the Dairy Industry to meet current trends in the eating patterns and lifestyles of the Irish consumer</a:t>
            </a:r>
          </a:p>
          <a:p>
            <a:pPr marL="514350" lvl="0" indent="-514350">
              <a:buFont typeface="+mj-lt"/>
              <a:buAutoNum type="arabicParenR" startAt="12"/>
            </a:pPr>
            <a:r>
              <a:rPr lang="en-IE" dirty="0"/>
              <a:t>Explain how </a:t>
            </a:r>
            <a:r>
              <a:rPr lang="en-IE" dirty="0" err="1"/>
              <a:t>i</a:t>
            </a:r>
            <a:r>
              <a:rPr lang="en-IE" dirty="0"/>
              <a:t>) </a:t>
            </a:r>
            <a:r>
              <a:rPr lang="en-IE" b="1" dirty="0"/>
              <a:t>advertising</a:t>
            </a:r>
            <a:r>
              <a:rPr lang="en-IE" dirty="0"/>
              <a:t> and ii) a </a:t>
            </a:r>
            <a:r>
              <a:rPr lang="en-IE" b="1" dirty="0"/>
              <a:t>person’s health status </a:t>
            </a:r>
            <a:r>
              <a:rPr lang="en-IE" dirty="0"/>
              <a:t>might influence </a:t>
            </a:r>
            <a:r>
              <a:rPr lang="en-IE" b="1" dirty="0"/>
              <a:t>decision making </a:t>
            </a:r>
            <a:r>
              <a:rPr lang="en-IE" dirty="0"/>
              <a:t>when purchasing dairy products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92197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Nutritive 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Protein – </a:t>
            </a:r>
          </a:p>
          <a:p>
            <a:pPr lvl="4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  <a:cs typeface="Times New Roman" pitchFamily="18" charset="0"/>
              </a:rPr>
              <a:t>High Biological Value protein</a:t>
            </a:r>
          </a:p>
          <a:p>
            <a:pPr lvl="4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  <a:cs typeface="Times New Roman" pitchFamily="18" charset="0"/>
              </a:rPr>
              <a:t>Easily digested form</a:t>
            </a:r>
          </a:p>
          <a:p>
            <a:pPr lvl="4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  <a:cs typeface="Times New Roman" pitchFamily="18" charset="0"/>
              </a:rPr>
              <a:t>Proteins present: </a:t>
            </a:r>
            <a:r>
              <a:rPr lang="en-GB" sz="3200" dirty="0" err="1" smtClean="0">
                <a:latin typeface="Comic Sans MS" pitchFamily="66" charset="0"/>
                <a:cs typeface="Times New Roman" pitchFamily="18" charset="0"/>
              </a:rPr>
              <a:t>Caseinogen</a:t>
            </a:r>
            <a:r>
              <a:rPr lang="en-GB" sz="3200" dirty="0" smtClean="0">
                <a:latin typeface="Comic Sans MS" pitchFamily="66" charset="0"/>
                <a:cs typeface="Times New Roman" pitchFamily="18" charset="0"/>
              </a:rPr>
              <a:t>, </a:t>
            </a:r>
          </a:p>
          <a:p>
            <a:pPr lvl="8">
              <a:buNone/>
            </a:pPr>
            <a:r>
              <a:rPr lang="en-GB" sz="3200" dirty="0" smtClean="0">
                <a:latin typeface="Comic Sans MS" pitchFamily="66" charset="0"/>
                <a:cs typeface="Times New Roman" pitchFamily="18" charset="0"/>
              </a:rPr>
              <a:t>              </a:t>
            </a:r>
            <a:r>
              <a:rPr lang="en-GB" sz="3200" dirty="0" err="1" smtClean="0">
                <a:latin typeface="Comic Sans MS" pitchFamily="66" charset="0"/>
                <a:cs typeface="Times New Roman" pitchFamily="18" charset="0"/>
              </a:rPr>
              <a:t>Lactoalbumin</a:t>
            </a:r>
            <a:endParaRPr lang="en-GB" sz="3200" dirty="0" smtClean="0">
              <a:latin typeface="Comic Sans MS" pitchFamily="66" charset="0"/>
              <a:cs typeface="Times New Roman" pitchFamily="18" charset="0"/>
            </a:endParaRPr>
          </a:p>
          <a:p>
            <a:pPr lvl="8">
              <a:buNone/>
            </a:pPr>
            <a:r>
              <a:rPr lang="en-GB" sz="3200" dirty="0" smtClean="0">
                <a:latin typeface="Comic Sans MS" pitchFamily="66" charset="0"/>
                <a:cs typeface="Times New Roman" pitchFamily="18" charset="0"/>
              </a:rPr>
              <a:t>              </a:t>
            </a:r>
            <a:r>
              <a:rPr lang="en-GB" sz="3200" dirty="0" err="1" smtClean="0">
                <a:latin typeface="Comic Sans MS" pitchFamily="66" charset="0"/>
                <a:cs typeface="Times New Roman" pitchFamily="18" charset="0"/>
              </a:rPr>
              <a:t>Lactoglobulin</a:t>
            </a:r>
            <a:endParaRPr lang="en-GB" sz="32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Fat –  </a:t>
            </a:r>
          </a:p>
          <a:p>
            <a:pPr lvl="3">
              <a:buFont typeface="Wingdings" pitchFamily="2" charset="2"/>
              <a:buChar char="Ø"/>
            </a:pPr>
            <a:r>
              <a:rPr lang="en-GB" sz="3000" dirty="0" smtClean="0">
                <a:latin typeface="Comic Sans MS" pitchFamily="66" charset="0"/>
                <a:cs typeface="Times New Roman" pitchFamily="18" charset="0"/>
              </a:rPr>
              <a:t>Saturated fat in form of tiny droplets</a:t>
            </a:r>
          </a:p>
          <a:p>
            <a:pPr lvl="3">
              <a:buFont typeface="Wingdings" pitchFamily="2" charset="2"/>
              <a:buChar char="Ø"/>
            </a:pPr>
            <a:r>
              <a:rPr lang="en-GB" sz="3000" dirty="0" smtClean="0">
                <a:latin typeface="Comic Sans MS" pitchFamily="66" charset="0"/>
                <a:cs typeface="Times New Roman" pitchFamily="18" charset="0"/>
              </a:rPr>
              <a:t>Easy to digest</a:t>
            </a:r>
          </a:p>
          <a:p>
            <a:endParaRPr lang="en-GB" dirty="0" smtClean="0"/>
          </a:p>
        </p:txBody>
      </p:sp>
      <p:pic>
        <p:nvPicPr>
          <p:cNvPr id="4" name="Picture 3" descr="vitam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85728"/>
            <a:ext cx="1793864" cy="17532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Nutritional 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32500" lnSpcReduction="20000"/>
          </a:bodyPr>
          <a:lstStyle/>
          <a:p>
            <a:r>
              <a:rPr lang="en-GB" sz="86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Carbohydrates </a:t>
            </a:r>
            <a:endParaRPr lang="en-US" sz="86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Ø"/>
            </a:pPr>
            <a:r>
              <a:rPr lang="en-GB" sz="8600" dirty="0" smtClean="0">
                <a:latin typeface="Comic Sans MS" pitchFamily="66" charset="0"/>
                <a:cs typeface="Times New Roman" pitchFamily="18" charset="0"/>
              </a:rPr>
              <a:t>Lactose, a disaccharide also called milk sugar</a:t>
            </a:r>
          </a:p>
          <a:p>
            <a:pPr lvl="3">
              <a:buFont typeface="Wingdings" pitchFamily="2" charset="2"/>
              <a:buChar char="Ø"/>
            </a:pPr>
            <a:r>
              <a:rPr lang="en-GB" sz="8600" dirty="0" smtClean="0">
                <a:latin typeface="Comic Sans MS" pitchFamily="66" charset="0"/>
                <a:cs typeface="Times New Roman" pitchFamily="18" charset="0"/>
              </a:rPr>
              <a:t>Lacks starch and cellulose</a:t>
            </a:r>
          </a:p>
          <a:p>
            <a:pPr lvl="3">
              <a:buNone/>
            </a:pPr>
            <a:endParaRPr lang="en-GB" sz="8600" dirty="0">
              <a:latin typeface="Comic Sans MS" pitchFamily="66" charset="0"/>
              <a:cs typeface="Times New Roman" pitchFamily="18" charset="0"/>
            </a:endParaRPr>
          </a:p>
          <a:p>
            <a:r>
              <a:rPr lang="en-GB" sz="86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Vitamins</a:t>
            </a:r>
          </a:p>
          <a:p>
            <a:pPr lvl="3">
              <a:buFont typeface="Wingdings" pitchFamily="2" charset="2"/>
              <a:buChar char="Ø"/>
            </a:pPr>
            <a:r>
              <a:rPr lang="en-GB" sz="8600" dirty="0" smtClean="0">
                <a:latin typeface="Comic Sans MS" pitchFamily="66" charset="0"/>
                <a:cs typeface="Times New Roman" pitchFamily="18" charset="0"/>
              </a:rPr>
              <a:t>Vitamin A</a:t>
            </a:r>
          </a:p>
          <a:p>
            <a:pPr lvl="3">
              <a:buFont typeface="Wingdings" pitchFamily="2" charset="2"/>
              <a:buChar char="Ø"/>
            </a:pPr>
            <a:r>
              <a:rPr lang="en-GB" sz="8600" dirty="0" smtClean="0">
                <a:latin typeface="Comic Sans MS" pitchFamily="66" charset="0"/>
                <a:cs typeface="Times New Roman" pitchFamily="18" charset="0"/>
              </a:rPr>
              <a:t>B Group vitamins (riboflavin) </a:t>
            </a:r>
          </a:p>
          <a:p>
            <a:pPr lvl="3">
              <a:buFont typeface="Wingdings" pitchFamily="2" charset="2"/>
              <a:buChar char="Ø"/>
            </a:pPr>
            <a:r>
              <a:rPr lang="en-GB" sz="8600" dirty="0" smtClean="0">
                <a:latin typeface="Comic Sans MS" pitchFamily="66" charset="0"/>
                <a:cs typeface="Times New Roman" pitchFamily="18" charset="0"/>
              </a:rPr>
              <a:t>Small amounts of niacin and thiamine (destroyed during heat treatment) </a:t>
            </a:r>
          </a:p>
          <a:p>
            <a:pPr lvl="3">
              <a:buFont typeface="Wingdings" pitchFamily="2" charset="2"/>
              <a:buChar char="Ø"/>
            </a:pPr>
            <a:r>
              <a:rPr lang="en-GB" sz="8600" dirty="0" smtClean="0">
                <a:latin typeface="Comic Sans MS" pitchFamily="66" charset="0"/>
                <a:cs typeface="Times New Roman" pitchFamily="18" charset="0"/>
              </a:rPr>
              <a:t>Trace Vitamin D  </a:t>
            </a:r>
          </a:p>
          <a:p>
            <a:pPr lvl="3"/>
            <a:endParaRPr lang="en-GB" dirty="0" smtClean="0"/>
          </a:p>
        </p:txBody>
      </p:sp>
      <p:pic>
        <p:nvPicPr>
          <p:cNvPr id="4" name="Picture 3" descr="connachtgold m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85728"/>
            <a:ext cx="1905000" cy="1285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Nutritional 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Minerals </a:t>
            </a:r>
          </a:p>
          <a:p>
            <a:pPr lvl="3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Calcium and phosphorous</a:t>
            </a:r>
          </a:p>
          <a:p>
            <a:pPr lvl="3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Small quantities of potassium and magnesium  </a:t>
            </a:r>
          </a:p>
          <a:p>
            <a:pPr lvl="3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Lacks iron</a:t>
            </a:r>
          </a:p>
          <a:p>
            <a:pPr lvl="3">
              <a:buNone/>
            </a:pPr>
            <a:endParaRPr lang="en-GB" sz="3200" dirty="0"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Water</a:t>
            </a:r>
          </a:p>
          <a:p>
            <a:pPr lvl="3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High proportion of water (87%)</a:t>
            </a:r>
          </a:p>
          <a:p>
            <a:pPr lvl="3"/>
            <a:endParaRPr lang="en-US" dirty="0"/>
          </a:p>
        </p:txBody>
      </p:sp>
      <p:pic>
        <p:nvPicPr>
          <p:cNvPr id="4" name="Picture 3" descr="b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571480"/>
            <a:ext cx="2286016" cy="1714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Dietetic value of milk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Very nutritious food.</a:t>
            </a:r>
          </a:p>
          <a:p>
            <a:r>
              <a:rPr lang="en-GB" dirty="0" smtClean="0">
                <a:latin typeface="Comic Sans MS" pitchFamily="66" charset="0"/>
              </a:rPr>
              <a:t>Easily to digest, used in diet of invalids and elderly.</a:t>
            </a:r>
          </a:p>
          <a:p>
            <a:r>
              <a:rPr lang="en-GB" dirty="0" smtClean="0">
                <a:latin typeface="Comic Sans MS" pitchFamily="66" charset="0"/>
              </a:rPr>
              <a:t>As milk is a good source of protein and calcium, it is important in diet of infants, children, teenagers, pregnant and nursing mothers.</a:t>
            </a:r>
          </a:p>
        </p:txBody>
      </p:sp>
      <p:pic>
        <p:nvPicPr>
          <p:cNvPr id="7" name="Content Placeholder 6" descr="old lad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357298"/>
            <a:ext cx="1428760" cy="1791844"/>
          </a:xfrm>
        </p:spPr>
      </p:pic>
      <p:pic>
        <p:nvPicPr>
          <p:cNvPr id="8" name="Picture 7" descr="pregnant wo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6124"/>
            <a:ext cx="1223728" cy="2643182"/>
          </a:xfrm>
          <a:prstGeom prst="rect">
            <a:avLst/>
          </a:prstGeom>
        </p:spPr>
      </p:pic>
      <p:pic>
        <p:nvPicPr>
          <p:cNvPr id="9" name="Picture 8" descr="baby drinks mil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3714752"/>
            <a:ext cx="2635569" cy="1970088"/>
          </a:xfrm>
          <a:prstGeom prst="rect">
            <a:avLst/>
          </a:prstGeom>
        </p:spPr>
      </p:pic>
      <p:pic>
        <p:nvPicPr>
          <p:cNvPr id="10" name="Picture 9" descr="invalid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1571612"/>
            <a:ext cx="1935544" cy="1433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Dietetic value cont...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Those on low cholesterol or low kilocalorie diets should use low fat/skimmed milk</a:t>
            </a:r>
          </a:p>
          <a:p>
            <a:r>
              <a:rPr lang="en-GB" dirty="0" smtClean="0">
                <a:latin typeface="Comic Sans MS" pitchFamily="66" charset="0"/>
              </a:rPr>
              <a:t>Versatile food – many uses    </a:t>
            </a:r>
          </a:p>
          <a:p>
            <a:r>
              <a:rPr lang="en-GB" dirty="0" smtClean="0">
                <a:latin typeface="Comic Sans MS" pitchFamily="66" charset="0"/>
              </a:rPr>
              <a:t> Milk lacks iron, fibre, starch, vitamin C - use with cereals to balance diet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5" name="Content Placeholder 4" descr="overweight person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1571612"/>
            <a:ext cx="2000264" cy="1901687"/>
          </a:xfrm>
        </p:spPr>
      </p:pic>
      <p:pic>
        <p:nvPicPr>
          <p:cNvPr id="6" name="Picture 5" descr="breakfast_cereal &amp; mi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571876"/>
            <a:ext cx="2397124" cy="2397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Types of milk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4191000" cy="49673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lvl="0"/>
            <a:r>
              <a:rPr lang="en-IE" b="1" u="sng" dirty="0" smtClean="0">
                <a:solidFill>
                  <a:srgbClr val="FF0000"/>
                </a:solidFill>
                <a:latin typeface="Comic Sans MS" pitchFamily="66" charset="0"/>
              </a:rPr>
              <a:t>Whole Milk: </a:t>
            </a:r>
            <a:r>
              <a:rPr lang="en-IE" dirty="0" smtClean="0">
                <a:latin typeface="Comic Sans MS" pitchFamily="66" charset="0"/>
              </a:rPr>
              <a:t>most popular, full fat and pasteurised.</a:t>
            </a:r>
            <a:endParaRPr lang="en-US" dirty="0" smtClean="0">
              <a:latin typeface="Comic Sans MS" pitchFamily="66" charset="0"/>
            </a:endParaRPr>
          </a:p>
          <a:p>
            <a:pPr lvl="0"/>
            <a:r>
              <a:rPr lang="en-IE" b="1" u="sng" dirty="0" smtClean="0">
                <a:solidFill>
                  <a:srgbClr val="FF0000"/>
                </a:solidFill>
                <a:latin typeface="Comic Sans MS" pitchFamily="66" charset="0"/>
              </a:rPr>
              <a:t>Skimmed Milk</a:t>
            </a:r>
            <a:r>
              <a:rPr lang="en-IE" dirty="0" smtClean="0">
                <a:latin typeface="Comic Sans MS" pitchFamily="66" charset="0"/>
              </a:rPr>
              <a:t>: fat has been removed.  </a:t>
            </a:r>
            <a:endParaRPr lang="en-US" dirty="0" smtClean="0">
              <a:latin typeface="Comic Sans MS" pitchFamily="66" charset="0"/>
            </a:endParaRPr>
          </a:p>
          <a:p>
            <a:pPr lvl="0"/>
            <a:r>
              <a:rPr lang="en-IE" b="1" u="sng" dirty="0" smtClean="0">
                <a:solidFill>
                  <a:srgbClr val="FF0000"/>
                </a:solidFill>
                <a:latin typeface="Comic Sans MS" pitchFamily="66" charset="0"/>
              </a:rPr>
              <a:t>Low-Fat:</a:t>
            </a:r>
            <a:r>
              <a:rPr lang="en-IE" dirty="0" smtClean="0">
                <a:latin typeface="Comic Sans MS" pitchFamily="66" charset="0"/>
              </a:rPr>
              <a:t> Some fat removed.  Then pasteurised. Vitamins A and D removed as they are fat </a:t>
            </a:r>
            <a:r>
              <a:rPr lang="en-IE" dirty="0" err="1" smtClean="0">
                <a:latin typeface="Comic Sans MS" pitchFamily="66" charset="0"/>
              </a:rPr>
              <a:t>soluable</a:t>
            </a:r>
            <a:r>
              <a:rPr lang="en-IE" dirty="0" smtClean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6" name="Picture 5" descr="hi and low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714884"/>
            <a:ext cx="1714512" cy="1714512"/>
          </a:xfrm>
          <a:prstGeom prst="rect">
            <a:avLst/>
          </a:prstGeom>
        </p:spPr>
      </p:pic>
      <p:pic>
        <p:nvPicPr>
          <p:cNvPr id="10" name="Content Placeholder 9" descr="types of milk scanned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1071546"/>
            <a:ext cx="4343400" cy="3179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Types cont....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4191000" cy="53578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IE" b="1" u="sng" dirty="0" smtClean="0">
                <a:solidFill>
                  <a:srgbClr val="FF0000"/>
                </a:solidFill>
                <a:latin typeface="Comic Sans MS" pitchFamily="66" charset="0"/>
              </a:rPr>
              <a:t>Fortified Milk or Super-Milk</a:t>
            </a:r>
            <a:r>
              <a:rPr lang="en-IE" dirty="0" smtClean="0">
                <a:latin typeface="Comic Sans MS" pitchFamily="66" charset="0"/>
              </a:rPr>
              <a:t>.  </a:t>
            </a:r>
          </a:p>
          <a:p>
            <a:pPr lvl="0">
              <a:buNone/>
            </a:pPr>
            <a:r>
              <a:rPr lang="en-IE" dirty="0" smtClean="0">
                <a:latin typeface="Comic Sans MS" pitchFamily="66" charset="0"/>
              </a:rPr>
              <a:t>     Vitamins and minerals added.</a:t>
            </a:r>
            <a:endParaRPr lang="en-US" dirty="0" smtClean="0">
              <a:latin typeface="Comic Sans MS" pitchFamily="66" charset="0"/>
            </a:endParaRPr>
          </a:p>
          <a:p>
            <a:pPr lvl="0"/>
            <a:r>
              <a:rPr lang="en-IE" b="1" u="sng" dirty="0" smtClean="0">
                <a:solidFill>
                  <a:srgbClr val="FF0000"/>
                </a:solidFill>
                <a:latin typeface="Comic Sans MS" pitchFamily="66" charset="0"/>
              </a:rPr>
              <a:t>Soya Milk</a:t>
            </a:r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</a:p>
          <a:p>
            <a:pPr lvl="0">
              <a:buNone/>
            </a:pPr>
            <a:r>
              <a:rPr lang="en-IE" dirty="0" smtClean="0">
                <a:latin typeface="Comic Sans MS" pitchFamily="66" charset="0"/>
              </a:rPr>
              <a:t>    Made from the soya bean. </a:t>
            </a:r>
            <a:endParaRPr lang="en-US" dirty="0" smtClean="0">
              <a:latin typeface="Comic Sans MS" pitchFamily="66" charset="0"/>
            </a:endParaRPr>
          </a:p>
          <a:p>
            <a:pPr lvl="0"/>
            <a:r>
              <a:rPr lang="en-IE" b="1" u="sng" dirty="0" smtClean="0">
                <a:solidFill>
                  <a:srgbClr val="FF0000"/>
                </a:solidFill>
                <a:latin typeface="Comic Sans MS" pitchFamily="66" charset="0"/>
              </a:rPr>
              <a:t>Buttermilk:</a:t>
            </a:r>
            <a:r>
              <a:rPr lang="en-IE" dirty="0" smtClean="0">
                <a:latin typeface="Comic Sans MS" pitchFamily="66" charset="0"/>
              </a:rPr>
              <a:t> </a:t>
            </a:r>
          </a:p>
          <a:p>
            <a:pPr lvl="0">
              <a:buNone/>
            </a:pPr>
            <a:r>
              <a:rPr lang="en-IE" dirty="0" smtClean="0">
                <a:latin typeface="Comic Sans MS" pitchFamily="66" charset="0"/>
              </a:rPr>
              <a:t>    Form of skimmed milk that remains after butter has been churned.  Soured using lactic acid bacteria and is useful in making brown bread and scones.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5" name="Content Placeholder 4" descr="buttermilk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5140" y="3929066"/>
            <a:ext cx="1455974" cy="1876472"/>
          </a:xfrm>
        </p:spPr>
      </p:pic>
      <p:pic>
        <p:nvPicPr>
          <p:cNvPr id="6" name="Picture 5" descr="alpro soya milk.jpg"/>
          <p:cNvPicPr>
            <a:picLocks noChangeAspect="1"/>
          </p:cNvPicPr>
          <p:nvPr/>
        </p:nvPicPr>
        <p:blipFill>
          <a:blip r:embed="rId4"/>
          <a:srcRect l="18519" r="22222"/>
          <a:stretch>
            <a:fillRect/>
          </a:stretch>
        </p:blipFill>
        <p:spPr>
          <a:xfrm>
            <a:off x="5143504" y="3500438"/>
            <a:ext cx="1143008" cy="1928816"/>
          </a:xfrm>
          <a:prstGeom prst="rect">
            <a:avLst/>
          </a:prstGeom>
        </p:spPr>
      </p:pic>
      <p:pic>
        <p:nvPicPr>
          <p:cNvPr id="7" name="Picture 6" descr="milk plus.jpg"/>
          <p:cNvPicPr>
            <a:picLocks noChangeAspect="1"/>
          </p:cNvPicPr>
          <p:nvPr/>
        </p:nvPicPr>
        <p:blipFill>
          <a:blip r:embed="rId5"/>
          <a:srcRect l="17143" t="30682" r="22857"/>
          <a:stretch>
            <a:fillRect/>
          </a:stretch>
        </p:blipFill>
        <p:spPr>
          <a:xfrm>
            <a:off x="5357818" y="857232"/>
            <a:ext cx="1000132" cy="2214578"/>
          </a:xfrm>
          <a:prstGeom prst="rect">
            <a:avLst/>
          </a:prstGeom>
        </p:spPr>
      </p:pic>
      <p:pic>
        <p:nvPicPr>
          <p:cNvPr id="8" name="Picture 7" descr="omega mil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928670"/>
            <a:ext cx="1175468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1821</TotalTime>
  <Words>992</Words>
  <Application>Microsoft Office PowerPoint</Application>
  <PresentationFormat>On-screen Show (4:3)</PresentationFormat>
  <Paragraphs>225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Comic Sans MS</vt:lpstr>
      <vt:lpstr>Franklin Gothic Book</vt:lpstr>
      <vt:lpstr>Franklin Gothic Medium</vt:lpstr>
      <vt:lpstr>Times New Roman</vt:lpstr>
      <vt:lpstr>Wingdings</vt:lpstr>
      <vt:lpstr>Wingdings 2</vt:lpstr>
      <vt:lpstr>Trek</vt:lpstr>
      <vt:lpstr>mILK</vt:lpstr>
      <vt:lpstr>Composition of whole milk</vt:lpstr>
      <vt:lpstr>Nutritive Value</vt:lpstr>
      <vt:lpstr>Nutritional value</vt:lpstr>
      <vt:lpstr>Nutritional value</vt:lpstr>
      <vt:lpstr>Dietetic value of milk</vt:lpstr>
      <vt:lpstr>Dietetic value cont...</vt:lpstr>
      <vt:lpstr>Types of milk</vt:lpstr>
      <vt:lpstr>Types cont....</vt:lpstr>
      <vt:lpstr>Effects of heat on milk</vt:lpstr>
      <vt:lpstr>Processing of milk</vt:lpstr>
      <vt:lpstr>Homogenisation</vt:lpstr>
      <vt:lpstr>Pasteurisation</vt:lpstr>
      <vt:lpstr>Sterilisation</vt:lpstr>
      <vt:lpstr>Ultra - Heat Treated (UHT) Sterilisation (long-life milk)</vt:lpstr>
      <vt:lpstr>Evaporated milk</vt:lpstr>
      <vt:lpstr>Condensed milk</vt:lpstr>
      <vt:lpstr>Dried/dehydrated milk</vt:lpstr>
      <vt:lpstr>Roller drying</vt:lpstr>
      <vt:lpstr>Spray drying</vt:lpstr>
      <vt:lpstr>Storing milk</vt:lpstr>
      <vt:lpstr>Questions</vt:lpstr>
      <vt:lpstr>Questions</vt:lpstr>
      <vt:lpstr>Questions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Commodities</dc:title>
  <dc:creator>Mary O Donoghue</dc:creator>
  <cp:lastModifiedBy>Caroline Barry</cp:lastModifiedBy>
  <cp:revision>102</cp:revision>
  <dcterms:created xsi:type="dcterms:W3CDTF">2008-01-31T21:50:49Z</dcterms:created>
  <dcterms:modified xsi:type="dcterms:W3CDTF">2015-09-18T09:11:06Z</dcterms:modified>
</cp:coreProperties>
</file>